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Brygada 1918" panose="020B0604020202020204" charset="0"/>
      <p:regular r:id="rId12"/>
    </p:embeddedFont>
    <p:embeddedFont>
      <p:font typeface="Brygada 1918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6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799"/>
            <a:ext cx="8075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Amazon Sales Analysis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Cleaning with Python &amp; Business Intelligence with Power BI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8716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Presented by: Himanshu Kumar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93790" y="507575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981" y="1137474"/>
            <a:ext cx="7556421" cy="2050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Objective: Analyze and Provide Insights on Amazon Sales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9808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primary goal is to transform raw Amazon sales data into actionable insights. By focusing on key areas, we empower strategic decision-making and optimize business performance.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0419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Analyze sales trends and product performance.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Evaluate fulfillment efficiency and identify areas for improvement.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263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Understand customer behavior and regional sales dynamics.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02218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Amazon Sales Data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dataset comprises comprehensive sales information, providing a holistic view of Amazon's operational and customer landscape.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Key Columns: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Order ID, Date, Category, Quantity, Amount, Fulfillment Status, Shipping City, Shipping State.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61330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Dataset Size: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Over 120,000 rows of transaction data.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0153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Source: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Proprietary Amazon sales records, anonymized for analysis.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93" y="762000"/>
            <a:ext cx="773001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Cleaning &amp; Preparation with Python &amp; Power Query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3393" y="2327553"/>
            <a:ext cx="7730014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Robust data cleaning was essential to ensure the accuracy and reliability of our analysis, laying a solid foundation for insightful reporting.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3393" y="3201233"/>
            <a:ext cx="454462" cy="454462"/>
          </a:xfrm>
          <a:prstGeom prst="roundRect">
            <a:avLst>
              <a:gd name="adj" fmla="val 66677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849785" y="3270647"/>
            <a:ext cx="318468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Pandas for Initial Cleaning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49785" y="3707487"/>
            <a:ext cx="707362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Utilized Python with Pandas to efficiently handle missing values, correct data types, and standardize formats across the dataset.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3393" y="4757976"/>
            <a:ext cx="454462" cy="454462"/>
          </a:xfrm>
          <a:prstGeom prst="roundRect">
            <a:avLst>
              <a:gd name="adj" fmla="val 66677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849785" y="4827389"/>
            <a:ext cx="3996214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Power Query for Transformations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849785" y="5264229"/>
            <a:ext cx="707362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Applied Power Query within Power BI to group delivery statuses and create a unified "Status Group" for streamlined analysis.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93393" y="6314718"/>
            <a:ext cx="454462" cy="454462"/>
          </a:xfrm>
          <a:prstGeom prst="roundRect">
            <a:avLst>
              <a:gd name="adj" fmla="val 66677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849785" y="6384131"/>
            <a:ext cx="2925485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RFM Metrics Generation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849785" y="6820972"/>
            <a:ext cx="7073622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Engineered new columns for Recency, Frequency, and Monetary (RFM) values, enabling advanced customer segmentation.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6623"/>
            <a:ext cx="11290102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Interactive Dashboard Features in Power BI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771644" y="2910483"/>
            <a:ext cx="447794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Performance Indicators (KPIs)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71644" y="3475315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Revenue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1644" y="3905250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 Orders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1644" y="4335185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Average Order Value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1644" y="4765119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</a:rPr>
              <a:t>Order Count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1644" y="533828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Dynamic Slicers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71644" y="5903119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Date Range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1644" y="6333053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</a:rPr>
              <a:t>Status of Delivery 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1644" y="6762988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Fulfillment Method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71644" y="7192923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  <a:buSzPct val="100000"/>
            </a:pP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91782" y="2910483"/>
            <a:ext cx="292405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Visualizations Utilized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591782" y="3475315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Sales Trend Line Chart for </a:t>
            </a:r>
            <a:r>
              <a:rPr lang="en-US" sz="170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Montlhy</a:t>
            </a: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sales analysis.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91782" y="3905250"/>
            <a:ext cx="627459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 Categories Bar Chart to highlight best-selling products.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91782" y="4687967"/>
            <a:ext cx="627459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100% Stacked Bar for Fulfillment Status breakdown.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91782" y="5117902"/>
            <a:ext cx="627459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RFM-based Customer Segmentation for targeted marketing.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602933" y="5900618"/>
            <a:ext cx="6274594" cy="862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 Cities Table with Top 8 filter for regional focus.</a:t>
            </a:r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</a:rPr>
              <a:t>Bar chart for State wise sales and orders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293" y="824746"/>
            <a:ext cx="7697867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Insights &amp; Analytical Findings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5293" y="1708547"/>
            <a:ext cx="780621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Through meticulous analysis of the dashboard, several critical observations have emerged, guiding our strategic recommendations.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0216" y="2629766"/>
            <a:ext cx="3807500" cy="2950845"/>
          </a:xfrm>
          <a:prstGeom prst="roundRect">
            <a:avLst>
              <a:gd name="adj" fmla="val 971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6612255" y="2622843"/>
            <a:ext cx="242732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Fulfillment Efficiency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68931" y="2882920"/>
            <a:ext cx="3410069" cy="3065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Amazon-fulfilled orders have higher shipment rates but LOWER delivery confirmation than Merchant-fulfilled. Investigate potential delays in Amazon’s delivery confirmation process</a:t>
            </a:r>
          </a:p>
          <a:p>
            <a:pPr marL="0" indent="0" algn="just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.Merchant-fulfilled orders show higher cancellation rates. Improve merchant logistics or communication to reduce cancellations.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092332" y="2639377"/>
            <a:ext cx="3807619" cy="2950845"/>
          </a:xfrm>
          <a:prstGeom prst="roundRect">
            <a:avLst>
              <a:gd name="adj" fmla="val 971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600015" y="2596073"/>
            <a:ext cx="283273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Geographic Performance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11288" y="2951196"/>
            <a:ext cx="3410188" cy="2140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Maharashtra, Karnataka, and Telangana are key markets. Strengthen logistics and warehousing in these regions (e.g., Bengaluru, Hyderabad, Mumbai)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.Expand marketing in high-growth cities like New Delhi and Chennai to capture more market share.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47672" y="5806100"/>
            <a:ext cx="7806214" cy="1727835"/>
          </a:xfrm>
          <a:prstGeom prst="roundRect">
            <a:avLst>
              <a:gd name="adj" fmla="val 1659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354008" y="5875615"/>
            <a:ext cx="241875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Product Performance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54008" y="6174105"/>
            <a:ext cx="7408783" cy="1307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T-Shirts and Shirts dominate sales, contributing 88% of revenue. Focus inventory and marketing efforts on these categories, especially M, L, and XL sizes.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 err="1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Blazzers</a:t>
            </a:r>
            <a:r>
              <a:rPr lang="en-US" sz="15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and Trousers have potential for growth, given their higher price points. Targeted promotions could boost their share.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980" y="684848"/>
            <a:ext cx="7858839" cy="1147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Actionable Recommendations for Growth</a:t>
            </a:r>
            <a:endParaRPr lang="en-US" sz="3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80" y="2902029"/>
            <a:ext cx="918091" cy="16454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0666" y="2910032"/>
            <a:ext cx="2295168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Optimize Fulfillment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230665" y="3225701"/>
            <a:ext cx="6757154" cy="113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Increase FBA Enrollment: Shift 80-85% of inventory to FBA for faster processing and Prime eligibility. Target: Boost FBA orders by 5% in 3 months.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Improve Delivery Confirmation: Collaborate with Amazon to enhance last-mile tracking, increasing confirmation rate to 20% in 2 months.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980" y="4547473"/>
            <a:ext cx="918091" cy="16454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30665" y="4474012"/>
            <a:ext cx="2295168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230665" y="4804138"/>
            <a:ext cx="6757154" cy="110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Expand to Emerging Markets: Invest 20% of budget in Uttar Pradesh, Tamil Nadu (New Delhi, Chennai). Test campaigns in Jaipur.</a:t>
            </a:r>
            <a:b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</a:b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Festive Promotions: Plan campaigns for Diwali/Christmas, focusing on high-margin </a:t>
            </a:r>
            <a:r>
              <a:rPr lang="en-US" sz="140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Blazzers</a:t>
            </a: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/</a:t>
            </a:r>
            <a:r>
              <a:rPr lang="en-US" sz="140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Trousers.Target</a:t>
            </a: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: Boost sales by 20% during festive seasons.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980" y="6192917"/>
            <a:ext cx="918091" cy="13517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30666" y="6192917"/>
            <a:ext cx="2295168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Product Bundling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230666" y="6575048"/>
            <a:ext cx="6757154" cy="154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Prioritize Inventory: Stock 70-80% T-Shirts/Shirts in M, L, XL sizes, reduce 3XL/5XL stock (&lt;5% of orders).Target: Optimize inventory to avoid overstocking.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Clear Slow-Moving Stock: Offer 20-30% discounts or bundles (e.g., T-Shirt + Perfume) for Perfume/</a:t>
            </a:r>
            <a:r>
              <a:rPr lang="en-US" sz="140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Socks.Target</a:t>
            </a: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: Clear 50% of low-demand inventory in 2 months.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B68EBA-65BF-E14B-3411-35258A34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5" y="182785"/>
            <a:ext cx="13961326" cy="77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2A2930-00A0-FB91-DAA8-12E564EFA716}"/>
              </a:ext>
            </a:extLst>
          </p:cNvPr>
          <p:cNvSpPr txBox="1"/>
          <p:nvPr/>
        </p:nvSpPr>
        <p:spPr>
          <a:xfrm>
            <a:off x="4254190" y="3345359"/>
            <a:ext cx="6122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Brygada 1918 Semi Bold" panose="020B0604020202020204" charset="0"/>
                <a:ea typeface="Brygada 1918 Semi Bold" panose="020B060402020202020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2477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701</Words>
  <Application>Microsoft Office PowerPoint</Application>
  <PresentationFormat>Custom</PresentationFormat>
  <Paragraphs>66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Brygada 1918 Semi Bold</vt:lpstr>
      <vt:lpstr>Arial</vt:lpstr>
      <vt:lpstr>Brygada 1918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Ashish Kumar</cp:lastModifiedBy>
  <cp:revision>3</cp:revision>
  <dcterms:created xsi:type="dcterms:W3CDTF">2025-06-28T06:46:03Z</dcterms:created>
  <dcterms:modified xsi:type="dcterms:W3CDTF">2025-06-28T20:52:47Z</dcterms:modified>
</cp:coreProperties>
</file>